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1D6B36-DCE3-4717-A2DA-7DE048780668}" type="datetimeFigureOut">
              <a:rPr lang="sr-Latn-RS" smtClean="0"/>
              <a:t>19.3.2020.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ABA24CDD-CA43-4E8C-B70D-83CC8BD9B314}" type="slidenum">
              <a:rPr lang="sr-Latn-RS" smtClean="0"/>
              <a:t>‹#›</a:t>
            </a:fld>
            <a:endParaRPr lang="sr-Latn-RS"/>
          </a:p>
        </p:txBody>
      </p:sp>
    </p:spTree>
    <p:extLst>
      <p:ext uri="{BB962C8B-B14F-4D97-AF65-F5344CB8AC3E}">
        <p14:creationId xmlns:p14="http://schemas.microsoft.com/office/powerpoint/2010/main" val="2701884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1D6B36-DCE3-4717-A2DA-7DE048780668}" type="datetimeFigureOut">
              <a:rPr lang="sr-Latn-RS" smtClean="0"/>
              <a:t>19.3.2020.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ABA24CDD-CA43-4E8C-B70D-83CC8BD9B314}" type="slidenum">
              <a:rPr lang="sr-Latn-RS" smtClean="0"/>
              <a:t>‹#›</a:t>
            </a:fld>
            <a:endParaRPr lang="sr-Latn-RS"/>
          </a:p>
        </p:txBody>
      </p:sp>
    </p:spTree>
    <p:extLst>
      <p:ext uri="{BB962C8B-B14F-4D97-AF65-F5344CB8AC3E}">
        <p14:creationId xmlns:p14="http://schemas.microsoft.com/office/powerpoint/2010/main" val="2839514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1D6B36-DCE3-4717-A2DA-7DE048780668}" type="datetimeFigureOut">
              <a:rPr lang="sr-Latn-RS" smtClean="0"/>
              <a:t>19.3.2020.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ABA24CDD-CA43-4E8C-B70D-83CC8BD9B314}" type="slidenum">
              <a:rPr lang="sr-Latn-RS" smtClean="0"/>
              <a:t>‹#›</a:t>
            </a:fld>
            <a:endParaRPr lang="sr-Latn-R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9688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1D6B36-DCE3-4717-A2DA-7DE048780668}" type="datetimeFigureOut">
              <a:rPr lang="sr-Latn-RS" smtClean="0"/>
              <a:t>19.3.2020.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ABA24CDD-CA43-4E8C-B70D-83CC8BD9B314}" type="slidenum">
              <a:rPr lang="sr-Latn-RS" smtClean="0"/>
              <a:t>‹#›</a:t>
            </a:fld>
            <a:endParaRPr lang="sr-Latn-RS"/>
          </a:p>
        </p:txBody>
      </p:sp>
    </p:spTree>
    <p:extLst>
      <p:ext uri="{BB962C8B-B14F-4D97-AF65-F5344CB8AC3E}">
        <p14:creationId xmlns:p14="http://schemas.microsoft.com/office/powerpoint/2010/main" val="1388575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1D6B36-DCE3-4717-A2DA-7DE048780668}" type="datetimeFigureOut">
              <a:rPr lang="sr-Latn-RS" smtClean="0"/>
              <a:t>19.3.2020.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ABA24CDD-CA43-4E8C-B70D-83CC8BD9B314}" type="slidenum">
              <a:rPr lang="sr-Latn-RS" smtClean="0"/>
              <a:t>‹#›</a:t>
            </a:fld>
            <a:endParaRPr lang="sr-Latn-R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60918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1D6B36-DCE3-4717-A2DA-7DE048780668}" type="datetimeFigureOut">
              <a:rPr lang="sr-Latn-RS" smtClean="0"/>
              <a:t>19.3.2020.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ABA24CDD-CA43-4E8C-B70D-83CC8BD9B314}" type="slidenum">
              <a:rPr lang="sr-Latn-RS" smtClean="0"/>
              <a:t>‹#›</a:t>
            </a:fld>
            <a:endParaRPr lang="sr-Latn-RS"/>
          </a:p>
        </p:txBody>
      </p:sp>
    </p:spTree>
    <p:extLst>
      <p:ext uri="{BB962C8B-B14F-4D97-AF65-F5344CB8AC3E}">
        <p14:creationId xmlns:p14="http://schemas.microsoft.com/office/powerpoint/2010/main" val="4051784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1D6B36-DCE3-4717-A2DA-7DE048780668}" type="datetimeFigureOut">
              <a:rPr lang="sr-Latn-RS" smtClean="0"/>
              <a:t>19.3.2020.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ABA24CDD-CA43-4E8C-B70D-83CC8BD9B314}" type="slidenum">
              <a:rPr lang="sr-Latn-RS" smtClean="0"/>
              <a:t>‹#›</a:t>
            </a:fld>
            <a:endParaRPr lang="sr-Latn-RS"/>
          </a:p>
        </p:txBody>
      </p:sp>
    </p:spTree>
    <p:extLst>
      <p:ext uri="{BB962C8B-B14F-4D97-AF65-F5344CB8AC3E}">
        <p14:creationId xmlns:p14="http://schemas.microsoft.com/office/powerpoint/2010/main" val="4168021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1D6B36-DCE3-4717-A2DA-7DE048780668}" type="datetimeFigureOut">
              <a:rPr lang="sr-Latn-RS" smtClean="0"/>
              <a:t>19.3.2020.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ABA24CDD-CA43-4E8C-B70D-83CC8BD9B314}" type="slidenum">
              <a:rPr lang="sr-Latn-RS" smtClean="0"/>
              <a:t>‹#›</a:t>
            </a:fld>
            <a:endParaRPr lang="sr-Latn-RS"/>
          </a:p>
        </p:txBody>
      </p:sp>
    </p:spTree>
    <p:extLst>
      <p:ext uri="{BB962C8B-B14F-4D97-AF65-F5344CB8AC3E}">
        <p14:creationId xmlns:p14="http://schemas.microsoft.com/office/powerpoint/2010/main" val="971609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1D6B36-DCE3-4717-A2DA-7DE048780668}" type="datetimeFigureOut">
              <a:rPr lang="sr-Latn-RS" smtClean="0"/>
              <a:t>19.3.2020.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ABA24CDD-CA43-4E8C-B70D-83CC8BD9B314}" type="slidenum">
              <a:rPr lang="sr-Latn-RS" smtClean="0"/>
              <a:t>‹#›</a:t>
            </a:fld>
            <a:endParaRPr lang="sr-Latn-RS"/>
          </a:p>
        </p:txBody>
      </p:sp>
    </p:spTree>
    <p:extLst>
      <p:ext uri="{BB962C8B-B14F-4D97-AF65-F5344CB8AC3E}">
        <p14:creationId xmlns:p14="http://schemas.microsoft.com/office/powerpoint/2010/main" val="2226732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1D6B36-DCE3-4717-A2DA-7DE048780668}" type="datetimeFigureOut">
              <a:rPr lang="sr-Latn-RS" smtClean="0"/>
              <a:t>19.3.2020.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ABA24CDD-CA43-4E8C-B70D-83CC8BD9B314}" type="slidenum">
              <a:rPr lang="sr-Latn-RS" smtClean="0"/>
              <a:t>‹#›</a:t>
            </a:fld>
            <a:endParaRPr lang="sr-Latn-RS"/>
          </a:p>
        </p:txBody>
      </p:sp>
    </p:spTree>
    <p:extLst>
      <p:ext uri="{BB962C8B-B14F-4D97-AF65-F5344CB8AC3E}">
        <p14:creationId xmlns:p14="http://schemas.microsoft.com/office/powerpoint/2010/main" val="1154528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1D6B36-DCE3-4717-A2DA-7DE048780668}" type="datetimeFigureOut">
              <a:rPr lang="sr-Latn-RS" smtClean="0"/>
              <a:t>19.3.2020.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ABA24CDD-CA43-4E8C-B70D-83CC8BD9B314}" type="slidenum">
              <a:rPr lang="sr-Latn-RS" smtClean="0"/>
              <a:t>‹#›</a:t>
            </a:fld>
            <a:endParaRPr lang="sr-Latn-RS"/>
          </a:p>
        </p:txBody>
      </p:sp>
    </p:spTree>
    <p:extLst>
      <p:ext uri="{BB962C8B-B14F-4D97-AF65-F5344CB8AC3E}">
        <p14:creationId xmlns:p14="http://schemas.microsoft.com/office/powerpoint/2010/main" val="1306999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1D6B36-DCE3-4717-A2DA-7DE048780668}" type="datetimeFigureOut">
              <a:rPr lang="sr-Latn-RS" smtClean="0"/>
              <a:t>19.3.2020.</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ABA24CDD-CA43-4E8C-B70D-83CC8BD9B314}" type="slidenum">
              <a:rPr lang="sr-Latn-RS" smtClean="0"/>
              <a:t>‹#›</a:t>
            </a:fld>
            <a:endParaRPr lang="sr-Latn-RS"/>
          </a:p>
        </p:txBody>
      </p:sp>
    </p:spTree>
    <p:extLst>
      <p:ext uri="{BB962C8B-B14F-4D97-AF65-F5344CB8AC3E}">
        <p14:creationId xmlns:p14="http://schemas.microsoft.com/office/powerpoint/2010/main" val="2545579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1D6B36-DCE3-4717-A2DA-7DE048780668}" type="datetimeFigureOut">
              <a:rPr lang="sr-Latn-RS" smtClean="0"/>
              <a:t>19.3.2020.</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ABA24CDD-CA43-4E8C-B70D-83CC8BD9B314}" type="slidenum">
              <a:rPr lang="sr-Latn-RS" smtClean="0"/>
              <a:t>‹#›</a:t>
            </a:fld>
            <a:endParaRPr lang="sr-Latn-RS"/>
          </a:p>
        </p:txBody>
      </p:sp>
    </p:spTree>
    <p:extLst>
      <p:ext uri="{BB962C8B-B14F-4D97-AF65-F5344CB8AC3E}">
        <p14:creationId xmlns:p14="http://schemas.microsoft.com/office/powerpoint/2010/main" val="572745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D6B36-DCE3-4717-A2DA-7DE048780668}" type="datetimeFigureOut">
              <a:rPr lang="sr-Latn-RS" smtClean="0"/>
              <a:t>19.3.2020.</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ABA24CDD-CA43-4E8C-B70D-83CC8BD9B314}" type="slidenum">
              <a:rPr lang="sr-Latn-RS" smtClean="0"/>
              <a:t>‹#›</a:t>
            </a:fld>
            <a:endParaRPr lang="sr-Latn-RS"/>
          </a:p>
        </p:txBody>
      </p:sp>
    </p:spTree>
    <p:extLst>
      <p:ext uri="{BB962C8B-B14F-4D97-AF65-F5344CB8AC3E}">
        <p14:creationId xmlns:p14="http://schemas.microsoft.com/office/powerpoint/2010/main" val="110571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1D6B36-DCE3-4717-A2DA-7DE048780668}" type="datetimeFigureOut">
              <a:rPr lang="sr-Latn-RS" smtClean="0"/>
              <a:t>19.3.2020.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ABA24CDD-CA43-4E8C-B70D-83CC8BD9B314}" type="slidenum">
              <a:rPr lang="sr-Latn-RS" smtClean="0"/>
              <a:t>‹#›</a:t>
            </a:fld>
            <a:endParaRPr lang="sr-Latn-RS"/>
          </a:p>
        </p:txBody>
      </p:sp>
    </p:spTree>
    <p:extLst>
      <p:ext uri="{BB962C8B-B14F-4D97-AF65-F5344CB8AC3E}">
        <p14:creationId xmlns:p14="http://schemas.microsoft.com/office/powerpoint/2010/main" val="1965742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1D6B36-DCE3-4717-A2DA-7DE048780668}" type="datetimeFigureOut">
              <a:rPr lang="sr-Latn-RS" smtClean="0"/>
              <a:t>19.3.2020.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ABA24CDD-CA43-4E8C-B70D-83CC8BD9B314}" type="slidenum">
              <a:rPr lang="sr-Latn-RS" smtClean="0"/>
              <a:t>‹#›</a:t>
            </a:fld>
            <a:endParaRPr lang="sr-Latn-RS"/>
          </a:p>
        </p:txBody>
      </p:sp>
    </p:spTree>
    <p:extLst>
      <p:ext uri="{BB962C8B-B14F-4D97-AF65-F5344CB8AC3E}">
        <p14:creationId xmlns:p14="http://schemas.microsoft.com/office/powerpoint/2010/main" val="4207373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31D6B36-DCE3-4717-A2DA-7DE048780668}" type="datetimeFigureOut">
              <a:rPr lang="sr-Latn-RS" smtClean="0"/>
              <a:t>19.3.2020.</a:t>
            </a:fld>
            <a:endParaRPr lang="sr-Latn-R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BA24CDD-CA43-4E8C-B70D-83CC8BD9B314}" type="slidenum">
              <a:rPr lang="sr-Latn-RS" smtClean="0"/>
              <a:t>‹#›</a:t>
            </a:fld>
            <a:endParaRPr lang="sr-Latn-RS"/>
          </a:p>
        </p:txBody>
      </p:sp>
    </p:spTree>
    <p:extLst>
      <p:ext uri="{BB962C8B-B14F-4D97-AF65-F5344CB8AC3E}">
        <p14:creationId xmlns:p14="http://schemas.microsoft.com/office/powerpoint/2010/main" val="22645842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pegica68@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9C7EE-98C1-453D-A75E-243C78F556FE}"/>
              </a:ext>
            </a:extLst>
          </p:cNvPr>
          <p:cNvSpPr>
            <a:spLocks noGrp="1"/>
          </p:cNvSpPr>
          <p:nvPr>
            <p:ph type="ctrTitle"/>
          </p:nvPr>
        </p:nvSpPr>
        <p:spPr/>
        <p:txBody>
          <a:bodyPr/>
          <a:lstStyle/>
          <a:p>
            <a:r>
              <a:rPr lang="sr-Cyrl-RS" dirty="0"/>
              <a:t>Прошло просто време</a:t>
            </a:r>
            <a:endParaRPr lang="sr-Latn-RS" dirty="0"/>
          </a:p>
        </p:txBody>
      </p:sp>
      <p:sp>
        <p:nvSpPr>
          <p:cNvPr id="3" name="Subtitle 2">
            <a:extLst>
              <a:ext uri="{FF2B5EF4-FFF2-40B4-BE49-F238E27FC236}">
                <a16:creationId xmlns:a16="http://schemas.microsoft.com/office/drawing/2014/main" id="{F5E555DA-46C2-4AD3-BBAD-F6288BEB674C}"/>
              </a:ext>
            </a:extLst>
          </p:cNvPr>
          <p:cNvSpPr>
            <a:spLocks noGrp="1"/>
          </p:cNvSpPr>
          <p:nvPr>
            <p:ph type="subTitle" idx="1"/>
          </p:nvPr>
        </p:nvSpPr>
        <p:spPr/>
        <p:txBody>
          <a:bodyPr/>
          <a:lstStyle/>
          <a:p>
            <a:r>
              <a:rPr lang="sr-Cyrl-RS" dirty="0"/>
              <a:t>Неправилни глаголи</a:t>
            </a:r>
            <a:endParaRPr lang="sr-Latn-RS" dirty="0"/>
          </a:p>
        </p:txBody>
      </p:sp>
    </p:spTree>
    <p:extLst>
      <p:ext uri="{BB962C8B-B14F-4D97-AF65-F5344CB8AC3E}">
        <p14:creationId xmlns:p14="http://schemas.microsoft.com/office/powerpoint/2010/main" val="48993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B3E68-B886-484C-B315-BCD174A3BA8B}"/>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D4D5A08C-874A-4C07-BF14-7F9166AAEB8D}"/>
              </a:ext>
            </a:extLst>
          </p:cNvPr>
          <p:cNvSpPr>
            <a:spLocks noGrp="1"/>
          </p:cNvSpPr>
          <p:nvPr>
            <p:ph idx="1"/>
          </p:nvPr>
        </p:nvSpPr>
        <p:spPr/>
        <p:txBody>
          <a:bodyPr>
            <a:normAutofit/>
          </a:bodyPr>
          <a:lstStyle/>
          <a:p>
            <a:r>
              <a:rPr lang="sr-Cyrl-RS" dirty="0"/>
              <a:t>Као што само име каже, не постоји правило за грађење прошлог времена код ових глагола, већ они имају посебан облик. Тај облик се мора учити напамет. Постоји листа неправилних глагола која се састоји од три колоне.У првој колони налази се основни облик глагола </a:t>
            </a:r>
            <a:r>
              <a:rPr lang="en-US" dirty="0"/>
              <a:t>(infinitive), </a:t>
            </a:r>
            <a:r>
              <a:rPr lang="sr-Cyrl-RS" dirty="0"/>
              <a:t>у другој је облик простог прошлог времена </a:t>
            </a:r>
            <a:r>
              <a:rPr lang="en-US" dirty="0"/>
              <a:t>(Past Simple), </a:t>
            </a:r>
            <a:r>
              <a:rPr lang="sr-Cyrl-RS" dirty="0"/>
              <a:t>а у трећој је прошли партицип </a:t>
            </a:r>
            <a:r>
              <a:rPr lang="en-US" dirty="0"/>
              <a:t>(Past Participle). </a:t>
            </a:r>
          </a:p>
          <a:p>
            <a:pPr marL="0" indent="0">
              <a:buNone/>
            </a:pPr>
            <a:endParaRPr lang="sr-Cyrl-RS" dirty="0"/>
          </a:p>
          <a:p>
            <a:endParaRPr lang="en-US" dirty="0"/>
          </a:p>
          <a:p>
            <a:endParaRPr lang="en-US" dirty="0"/>
          </a:p>
          <a:p>
            <a:endParaRPr lang="en-US" dirty="0"/>
          </a:p>
          <a:p>
            <a:r>
              <a:rPr lang="sr-Cyrl-RS" dirty="0"/>
              <a:t>Нас ове године не занима трећа колона, па је, за сада,нећемо учити.</a:t>
            </a:r>
            <a:endParaRPr lang="sr-Latn-RS" dirty="0"/>
          </a:p>
        </p:txBody>
      </p:sp>
      <p:graphicFrame>
        <p:nvGraphicFramePr>
          <p:cNvPr id="4" name="Table 4">
            <a:extLst>
              <a:ext uri="{FF2B5EF4-FFF2-40B4-BE49-F238E27FC236}">
                <a16:creationId xmlns:a16="http://schemas.microsoft.com/office/drawing/2014/main" id="{FF693826-DDDE-4710-A683-7A8FB9E92C0C}"/>
              </a:ext>
            </a:extLst>
          </p:cNvPr>
          <p:cNvGraphicFramePr>
            <a:graphicFrameLocks noGrp="1"/>
          </p:cNvGraphicFramePr>
          <p:nvPr>
            <p:extLst>
              <p:ext uri="{D42A27DB-BD31-4B8C-83A1-F6EECF244321}">
                <p14:modId xmlns:p14="http://schemas.microsoft.com/office/powerpoint/2010/main" val="3429654927"/>
              </p:ext>
            </p:extLst>
          </p:nvPr>
        </p:nvGraphicFramePr>
        <p:xfrm>
          <a:off x="1250122" y="4018149"/>
          <a:ext cx="8127999" cy="14833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932584842"/>
                    </a:ext>
                  </a:extLst>
                </a:gridCol>
                <a:gridCol w="2709333">
                  <a:extLst>
                    <a:ext uri="{9D8B030D-6E8A-4147-A177-3AD203B41FA5}">
                      <a16:colId xmlns:a16="http://schemas.microsoft.com/office/drawing/2014/main" val="2697859509"/>
                    </a:ext>
                  </a:extLst>
                </a:gridCol>
                <a:gridCol w="2709333">
                  <a:extLst>
                    <a:ext uri="{9D8B030D-6E8A-4147-A177-3AD203B41FA5}">
                      <a16:colId xmlns:a16="http://schemas.microsoft.com/office/drawing/2014/main" val="3319014349"/>
                    </a:ext>
                  </a:extLst>
                </a:gridCol>
              </a:tblGrid>
              <a:tr h="370840">
                <a:tc>
                  <a:txBody>
                    <a:bodyPr/>
                    <a:lstStyle/>
                    <a:p>
                      <a:r>
                        <a:rPr lang="en-US" dirty="0"/>
                        <a:t>infinitive</a:t>
                      </a:r>
                      <a:endParaRPr lang="sr-Latn-RS" dirty="0"/>
                    </a:p>
                  </a:txBody>
                  <a:tcPr/>
                </a:tc>
                <a:tc>
                  <a:txBody>
                    <a:bodyPr/>
                    <a:lstStyle/>
                    <a:p>
                      <a:r>
                        <a:rPr lang="en-US" dirty="0"/>
                        <a:t>Past Simple</a:t>
                      </a:r>
                      <a:endParaRPr lang="sr-Latn-RS" dirty="0"/>
                    </a:p>
                  </a:txBody>
                  <a:tcPr/>
                </a:tc>
                <a:tc>
                  <a:txBody>
                    <a:bodyPr/>
                    <a:lstStyle/>
                    <a:p>
                      <a:r>
                        <a:rPr lang="en-US" dirty="0"/>
                        <a:t>Past Participle</a:t>
                      </a:r>
                      <a:endParaRPr lang="sr-Latn-RS" dirty="0"/>
                    </a:p>
                  </a:txBody>
                  <a:tcPr/>
                </a:tc>
                <a:extLst>
                  <a:ext uri="{0D108BD9-81ED-4DB2-BD59-A6C34878D82A}">
                    <a16:rowId xmlns:a16="http://schemas.microsoft.com/office/drawing/2014/main" val="1534687597"/>
                  </a:ext>
                </a:extLst>
              </a:tr>
              <a:tr h="370840">
                <a:tc>
                  <a:txBody>
                    <a:bodyPr/>
                    <a:lstStyle/>
                    <a:p>
                      <a:r>
                        <a:rPr lang="en-US" dirty="0"/>
                        <a:t>eat</a:t>
                      </a:r>
                      <a:endParaRPr lang="sr-Latn-RS" dirty="0"/>
                    </a:p>
                  </a:txBody>
                  <a:tcPr/>
                </a:tc>
                <a:tc>
                  <a:txBody>
                    <a:bodyPr/>
                    <a:lstStyle/>
                    <a:p>
                      <a:r>
                        <a:rPr lang="en-US" dirty="0"/>
                        <a:t>ate</a:t>
                      </a:r>
                      <a:endParaRPr lang="sr-Latn-RS" dirty="0"/>
                    </a:p>
                  </a:txBody>
                  <a:tcPr/>
                </a:tc>
                <a:tc>
                  <a:txBody>
                    <a:bodyPr/>
                    <a:lstStyle/>
                    <a:p>
                      <a:r>
                        <a:rPr lang="en-US" dirty="0"/>
                        <a:t>eaten</a:t>
                      </a:r>
                      <a:endParaRPr lang="sr-Latn-RS" dirty="0"/>
                    </a:p>
                  </a:txBody>
                  <a:tcPr/>
                </a:tc>
                <a:extLst>
                  <a:ext uri="{0D108BD9-81ED-4DB2-BD59-A6C34878D82A}">
                    <a16:rowId xmlns:a16="http://schemas.microsoft.com/office/drawing/2014/main" val="3968754106"/>
                  </a:ext>
                </a:extLst>
              </a:tr>
              <a:tr h="370840">
                <a:tc>
                  <a:txBody>
                    <a:bodyPr/>
                    <a:lstStyle/>
                    <a:p>
                      <a:r>
                        <a:rPr lang="en-US" dirty="0"/>
                        <a:t>run</a:t>
                      </a:r>
                      <a:endParaRPr lang="sr-Latn-RS" dirty="0"/>
                    </a:p>
                  </a:txBody>
                  <a:tcPr/>
                </a:tc>
                <a:tc>
                  <a:txBody>
                    <a:bodyPr/>
                    <a:lstStyle/>
                    <a:p>
                      <a:r>
                        <a:rPr lang="en-US" dirty="0"/>
                        <a:t>ran</a:t>
                      </a:r>
                      <a:endParaRPr lang="sr-Latn-RS" dirty="0"/>
                    </a:p>
                  </a:txBody>
                  <a:tcPr/>
                </a:tc>
                <a:tc>
                  <a:txBody>
                    <a:bodyPr/>
                    <a:lstStyle/>
                    <a:p>
                      <a:r>
                        <a:rPr lang="en-US" dirty="0"/>
                        <a:t>run</a:t>
                      </a:r>
                      <a:endParaRPr lang="sr-Latn-RS" dirty="0"/>
                    </a:p>
                  </a:txBody>
                  <a:tcPr/>
                </a:tc>
                <a:extLst>
                  <a:ext uri="{0D108BD9-81ED-4DB2-BD59-A6C34878D82A}">
                    <a16:rowId xmlns:a16="http://schemas.microsoft.com/office/drawing/2014/main" val="2240695588"/>
                  </a:ext>
                </a:extLst>
              </a:tr>
              <a:tr h="370840">
                <a:tc>
                  <a:txBody>
                    <a:bodyPr/>
                    <a:lstStyle/>
                    <a:p>
                      <a:r>
                        <a:rPr lang="en-US" dirty="0"/>
                        <a:t>get</a:t>
                      </a:r>
                      <a:endParaRPr lang="sr-Latn-RS" dirty="0"/>
                    </a:p>
                  </a:txBody>
                  <a:tcPr/>
                </a:tc>
                <a:tc>
                  <a:txBody>
                    <a:bodyPr/>
                    <a:lstStyle/>
                    <a:p>
                      <a:r>
                        <a:rPr lang="en-US" dirty="0"/>
                        <a:t>got</a:t>
                      </a:r>
                      <a:endParaRPr lang="sr-Latn-RS" dirty="0"/>
                    </a:p>
                  </a:txBody>
                  <a:tcPr/>
                </a:tc>
                <a:tc>
                  <a:txBody>
                    <a:bodyPr/>
                    <a:lstStyle/>
                    <a:p>
                      <a:r>
                        <a:rPr lang="en-US" dirty="0"/>
                        <a:t>got</a:t>
                      </a:r>
                      <a:endParaRPr lang="sr-Latn-RS" dirty="0"/>
                    </a:p>
                  </a:txBody>
                  <a:tcPr/>
                </a:tc>
                <a:extLst>
                  <a:ext uri="{0D108BD9-81ED-4DB2-BD59-A6C34878D82A}">
                    <a16:rowId xmlns:a16="http://schemas.microsoft.com/office/drawing/2014/main" val="3243208319"/>
                  </a:ext>
                </a:extLst>
              </a:tr>
            </a:tbl>
          </a:graphicData>
        </a:graphic>
      </p:graphicFrame>
    </p:spTree>
    <p:extLst>
      <p:ext uri="{BB962C8B-B14F-4D97-AF65-F5344CB8AC3E}">
        <p14:creationId xmlns:p14="http://schemas.microsoft.com/office/powerpoint/2010/main" val="340657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11CF4-5ED8-4FE2-A798-549F9B0C2E4C}"/>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E811633E-D8EB-40E8-8A81-B368409FEBFF}"/>
              </a:ext>
            </a:extLst>
          </p:cNvPr>
          <p:cNvSpPr>
            <a:spLocks noGrp="1"/>
          </p:cNvSpPr>
          <p:nvPr>
            <p:ph idx="1"/>
          </p:nvPr>
        </p:nvSpPr>
        <p:spPr/>
        <p:txBody>
          <a:bodyPr>
            <a:normAutofit/>
          </a:bodyPr>
          <a:lstStyle/>
          <a:p>
            <a:r>
              <a:rPr lang="sr-Cyrl-RS" dirty="0"/>
              <a:t>Као и код правилних глагола, исти облик важи за сва лица, и упитни и одрични облици се граде на исти начин </a:t>
            </a:r>
            <a:r>
              <a:rPr lang="en-US" dirty="0"/>
              <a:t>:</a:t>
            </a:r>
          </a:p>
          <a:p>
            <a:r>
              <a:rPr lang="en-US" dirty="0"/>
              <a:t>I </a:t>
            </a:r>
            <a:r>
              <a:rPr lang="en-US" dirty="0">
                <a:solidFill>
                  <a:srgbClr val="FF0000"/>
                </a:solidFill>
              </a:rPr>
              <a:t>ate</a:t>
            </a:r>
            <a:r>
              <a:rPr lang="en-US" dirty="0"/>
              <a:t> pizza yesterday. You </a:t>
            </a:r>
            <a:r>
              <a:rPr lang="en-US" dirty="0">
                <a:solidFill>
                  <a:srgbClr val="FF0000"/>
                </a:solidFill>
              </a:rPr>
              <a:t>ran</a:t>
            </a:r>
            <a:r>
              <a:rPr lang="en-US" dirty="0"/>
              <a:t> very fast. He </a:t>
            </a:r>
            <a:r>
              <a:rPr lang="en-US" dirty="0">
                <a:solidFill>
                  <a:srgbClr val="FF0000"/>
                </a:solidFill>
              </a:rPr>
              <a:t>got</a:t>
            </a:r>
            <a:r>
              <a:rPr lang="en-US" dirty="0"/>
              <a:t> a present.</a:t>
            </a:r>
          </a:p>
          <a:p>
            <a:r>
              <a:rPr lang="en-US" dirty="0"/>
              <a:t>Did I eat pizza yesterday? Did you run very fast? Did he get a present?</a:t>
            </a:r>
          </a:p>
          <a:p>
            <a:r>
              <a:rPr lang="en-US" dirty="0"/>
              <a:t>I did not eat pizza yesterday. You did not run very fast. He did not get a present.</a:t>
            </a:r>
          </a:p>
          <a:p>
            <a:r>
              <a:rPr lang="sr-Cyrl-RS" dirty="0"/>
              <a:t>Обратите пажњу </a:t>
            </a:r>
            <a:r>
              <a:rPr lang="en-US" dirty="0"/>
              <a:t>: </a:t>
            </a:r>
            <a:r>
              <a:rPr lang="sr-Cyrl-RS" dirty="0"/>
              <a:t>у упитним и одричним реченицама, главни глагол се враћа у основни облик</a:t>
            </a:r>
            <a:r>
              <a:rPr lang="en-US" dirty="0"/>
              <a:t>!</a:t>
            </a:r>
            <a:endParaRPr lang="sr-Cyrl-RS" dirty="0"/>
          </a:p>
          <a:p>
            <a:r>
              <a:rPr lang="sr-Cyrl-RS" dirty="0"/>
              <a:t>Делимична листа неправилних глагола налази се у вашим уџбеницима на страни 131. </a:t>
            </a:r>
            <a:endParaRPr lang="sr-Latn-RS" dirty="0"/>
          </a:p>
        </p:txBody>
      </p:sp>
    </p:spTree>
    <p:extLst>
      <p:ext uri="{BB962C8B-B14F-4D97-AF65-F5344CB8AC3E}">
        <p14:creationId xmlns:p14="http://schemas.microsoft.com/office/powerpoint/2010/main" val="2477777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24B46-F705-42E6-BA0B-D155B76719C9}"/>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2E26A7D8-08BB-4D49-93D4-EFB64EFCE6D4}"/>
              </a:ext>
            </a:extLst>
          </p:cNvPr>
          <p:cNvSpPr>
            <a:spLocks noGrp="1"/>
          </p:cNvSpPr>
          <p:nvPr>
            <p:ph idx="1"/>
          </p:nvPr>
        </p:nvSpPr>
        <p:spPr/>
        <p:txBody>
          <a:bodyPr/>
          <a:lstStyle/>
          <a:p>
            <a:r>
              <a:rPr lang="sr-Cyrl-RS" dirty="0"/>
              <a:t>Овим временом изражавамо радњу која се </a:t>
            </a:r>
            <a:r>
              <a:rPr lang="sr-Cyrl-RS" u="sng" dirty="0"/>
              <a:t>завршила</a:t>
            </a:r>
            <a:r>
              <a:rPr lang="sr-Cyrl-RS" dirty="0"/>
              <a:t> у прошлости и </a:t>
            </a:r>
            <a:r>
              <a:rPr lang="sr-Cyrl-RS" u="sng" dirty="0"/>
              <a:t>знамо када </a:t>
            </a:r>
            <a:r>
              <a:rPr lang="sr-Cyrl-RS" dirty="0"/>
              <a:t>се догодила.</a:t>
            </a:r>
          </a:p>
          <a:p>
            <a:r>
              <a:rPr lang="en-US" dirty="0"/>
              <a:t>I watched TV </a:t>
            </a:r>
            <a:r>
              <a:rPr lang="en-US" dirty="0">
                <a:solidFill>
                  <a:srgbClr val="FF0000"/>
                </a:solidFill>
              </a:rPr>
              <a:t>yesterday</a:t>
            </a:r>
            <a:r>
              <a:rPr lang="en-US" dirty="0"/>
              <a:t>. </a:t>
            </a:r>
            <a:r>
              <a:rPr lang="sr-Cyrl-RS" dirty="0"/>
              <a:t>(јуче)</a:t>
            </a:r>
            <a:endParaRPr lang="en-US" dirty="0"/>
          </a:p>
          <a:p>
            <a:r>
              <a:rPr lang="en-US" dirty="0"/>
              <a:t>She went to Belgrade </a:t>
            </a:r>
            <a:r>
              <a:rPr lang="en-US" dirty="0">
                <a:solidFill>
                  <a:srgbClr val="FF0000"/>
                </a:solidFill>
              </a:rPr>
              <a:t>last</a:t>
            </a:r>
            <a:r>
              <a:rPr lang="en-US" dirty="0"/>
              <a:t> week.</a:t>
            </a:r>
            <a:r>
              <a:rPr lang="sr-Cyrl-RS" dirty="0"/>
              <a:t> (прошле недеље)</a:t>
            </a:r>
            <a:endParaRPr lang="en-US" dirty="0"/>
          </a:p>
          <a:p>
            <a:r>
              <a:rPr lang="en-US" dirty="0"/>
              <a:t>They visited their grandparents five days </a:t>
            </a:r>
            <a:r>
              <a:rPr lang="en-US" dirty="0">
                <a:solidFill>
                  <a:srgbClr val="FF0000"/>
                </a:solidFill>
              </a:rPr>
              <a:t>ago</a:t>
            </a:r>
            <a:r>
              <a:rPr lang="en-US" dirty="0"/>
              <a:t>.</a:t>
            </a:r>
            <a:r>
              <a:rPr lang="sr-Cyrl-RS" dirty="0"/>
              <a:t> (пре пет дана)</a:t>
            </a:r>
            <a:endParaRPr lang="en-US" dirty="0"/>
          </a:p>
          <a:p>
            <a:r>
              <a:rPr lang="en-US" dirty="0"/>
              <a:t>It happened </a:t>
            </a:r>
            <a:r>
              <a:rPr lang="en-US" dirty="0">
                <a:solidFill>
                  <a:srgbClr val="FF0000"/>
                </a:solidFill>
              </a:rPr>
              <a:t>in 2010</a:t>
            </a:r>
            <a:r>
              <a:rPr lang="en-US" dirty="0"/>
              <a:t>.</a:t>
            </a:r>
          </a:p>
          <a:p>
            <a:endParaRPr lang="sr-Latn-RS" dirty="0"/>
          </a:p>
        </p:txBody>
      </p:sp>
    </p:spTree>
    <p:extLst>
      <p:ext uri="{BB962C8B-B14F-4D97-AF65-F5344CB8AC3E}">
        <p14:creationId xmlns:p14="http://schemas.microsoft.com/office/powerpoint/2010/main" val="946472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45BD1-C3D4-4B87-B34A-78368132873A}"/>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EA19C9B6-C6CE-4A83-9A37-5FCF925B5037}"/>
              </a:ext>
            </a:extLst>
          </p:cNvPr>
          <p:cNvSpPr>
            <a:spLocks noGrp="1"/>
          </p:cNvSpPr>
          <p:nvPr>
            <p:ph idx="1"/>
          </p:nvPr>
        </p:nvSpPr>
        <p:spPr/>
        <p:txBody>
          <a:bodyPr>
            <a:normAutofit/>
          </a:bodyPr>
          <a:lstStyle/>
          <a:p>
            <a:r>
              <a:rPr lang="sr-Cyrl-RS" dirty="0"/>
              <a:t>Неправилни глаголи које, за почетак, треба да знате </a:t>
            </a:r>
            <a:r>
              <a:rPr lang="en-US" dirty="0"/>
              <a:t>:</a:t>
            </a:r>
            <a:endParaRPr lang="sr-Cyrl-RS" dirty="0"/>
          </a:p>
          <a:p>
            <a:endParaRPr lang="sr-Cyrl-RS" dirty="0"/>
          </a:p>
          <a:p>
            <a:endParaRPr lang="sr-Cyrl-RS" dirty="0"/>
          </a:p>
          <a:p>
            <a:endParaRPr lang="sr-Cyrl-RS" dirty="0"/>
          </a:p>
          <a:p>
            <a:endParaRPr lang="sr-Cyrl-RS" dirty="0"/>
          </a:p>
          <a:p>
            <a:endParaRPr lang="sr-Cyrl-RS" dirty="0"/>
          </a:p>
          <a:p>
            <a:endParaRPr lang="sr-Cyrl-RS" dirty="0"/>
          </a:p>
          <a:p>
            <a:endParaRPr lang="sr-Cyrl-RS" dirty="0"/>
          </a:p>
          <a:p>
            <a:r>
              <a:rPr lang="sr-Cyrl-RS" dirty="0"/>
              <a:t>И глагол БИТИ  је неправилан, о томе ћемо говорити други пут.</a:t>
            </a:r>
            <a:endParaRPr lang="en-US" dirty="0"/>
          </a:p>
          <a:p>
            <a:endParaRPr lang="sr-Latn-RS" dirty="0"/>
          </a:p>
        </p:txBody>
      </p:sp>
      <p:graphicFrame>
        <p:nvGraphicFramePr>
          <p:cNvPr id="4" name="Table 4">
            <a:extLst>
              <a:ext uri="{FF2B5EF4-FFF2-40B4-BE49-F238E27FC236}">
                <a16:creationId xmlns:a16="http://schemas.microsoft.com/office/drawing/2014/main" id="{A022A239-90DC-42C8-A91D-81EEB5709C1D}"/>
              </a:ext>
            </a:extLst>
          </p:cNvPr>
          <p:cNvGraphicFramePr>
            <a:graphicFrameLocks noGrp="1"/>
          </p:cNvGraphicFramePr>
          <p:nvPr>
            <p:extLst>
              <p:ext uri="{D42A27DB-BD31-4B8C-83A1-F6EECF244321}">
                <p14:modId xmlns:p14="http://schemas.microsoft.com/office/powerpoint/2010/main" val="154643582"/>
              </p:ext>
            </p:extLst>
          </p:nvPr>
        </p:nvGraphicFramePr>
        <p:xfrm>
          <a:off x="1024834" y="2517934"/>
          <a:ext cx="8127999" cy="29667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984468401"/>
                    </a:ext>
                  </a:extLst>
                </a:gridCol>
                <a:gridCol w="2709333">
                  <a:extLst>
                    <a:ext uri="{9D8B030D-6E8A-4147-A177-3AD203B41FA5}">
                      <a16:colId xmlns:a16="http://schemas.microsoft.com/office/drawing/2014/main" val="3924520381"/>
                    </a:ext>
                  </a:extLst>
                </a:gridCol>
                <a:gridCol w="2709333">
                  <a:extLst>
                    <a:ext uri="{9D8B030D-6E8A-4147-A177-3AD203B41FA5}">
                      <a16:colId xmlns:a16="http://schemas.microsoft.com/office/drawing/2014/main" val="4064979182"/>
                    </a:ext>
                  </a:extLst>
                </a:gridCol>
              </a:tblGrid>
              <a:tr h="370840">
                <a:tc>
                  <a:txBody>
                    <a:bodyPr/>
                    <a:lstStyle/>
                    <a:p>
                      <a:r>
                        <a:rPr lang="en-US" dirty="0"/>
                        <a:t>go</a:t>
                      </a:r>
                      <a:endParaRPr lang="sr-Latn-RS" dirty="0"/>
                    </a:p>
                  </a:txBody>
                  <a:tcPr/>
                </a:tc>
                <a:tc>
                  <a:txBody>
                    <a:bodyPr/>
                    <a:lstStyle/>
                    <a:p>
                      <a:r>
                        <a:rPr lang="en-US" dirty="0"/>
                        <a:t>went</a:t>
                      </a:r>
                      <a:endParaRPr lang="sr-Latn-RS" dirty="0"/>
                    </a:p>
                  </a:txBody>
                  <a:tcPr/>
                </a:tc>
                <a:tc>
                  <a:txBody>
                    <a:bodyPr/>
                    <a:lstStyle/>
                    <a:p>
                      <a:r>
                        <a:rPr lang="sr-Cyrl-RS" dirty="0"/>
                        <a:t>ићи</a:t>
                      </a:r>
                      <a:endParaRPr lang="sr-Latn-RS" dirty="0"/>
                    </a:p>
                  </a:txBody>
                  <a:tcPr/>
                </a:tc>
                <a:extLst>
                  <a:ext uri="{0D108BD9-81ED-4DB2-BD59-A6C34878D82A}">
                    <a16:rowId xmlns:a16="http://schemas.microsoft.com/office/drawing/2014/main" val="3899288357"/>
                  </a:ext>
                </a:extLst>
              </a:tr>
              <a:tr h="370840">
                <a:tc>
                  <a:txBody>
                    <a:bodyPr/>
                    <a:lstStyle/>
                    <a:p>
                      <a:r>
                        <a:rPr lang="en-US" dirty="0"/>
                        <a:t>run</a:t>
                      </a:r>
                      <a:endParaRPr lang="sr-Latn-RS" dirty="0"/>
                    </a:p>
                  </a:txBody>
                  <a:tcPr/>
                </a:tc>
                <a:tc>
                  <a:txBody>
                    <a:bodyPr/>
                    <a:lstStyle/>
                    <a:p>
                      <a:r>
                        <a:rPr lang="en-US" dirty="0"/>
                        <a:t>ran</a:t>
                      </a:r>
                      <a:endParaRPr lang="sr-Latn-RS" dirty="0"/>
                    </a:p>
                  </a:txBody>
                  <a:tcPr/>
                </a:tc>
                <a:tc>
                  <a:txBody>
                    <a:bodyPr/>
                    <a:lstStyle/>
                    <a:p>
                      <a:r>
                        <a:rPr lang="sr-Cyrl-RS" dirty="0"/>
                        <a:t>трчати</a:t>
                      </a:r>
                      <a:endParaRPr lang="sr-Latn-RS" dirty="0"/>
                    </a:p>
                  </a:txBody>
                  <a:tcPr/>
                </a:tc>
                <a:extLst>
                  <a:ext uri="{0D108BD9-81ED-4DB2-BD59-A6C34878D82A}">
                    <a16:rowId xmlns:a16="http://schemas.microsoft.com/office/drawing/2014/main" val="3913333574"/>
                  </a:ext>
                </a:extLst>
              </a:tr>
              <a:tr h="370840">
                <a:tc>
                  <a:txBody>
                    <a:bodyPr/>
                    <a:lstStyle/>
                    <a:p>
                      <a:r>
                        <a:rPr lang="en-US" dirty="0"/>
                        <a:t>get</a:t>
                      </a:r>
                      <a:endParaRPr lang="sr-Latn-RS" dirty="0"/>
                    </a:p>
                  </a:txBody>
                  <a:tcPr/>
                </a:tc>
                <a:tc>
                  <a:txBody>
                    <a:bodyPr/>
                    <a:lstStyle/>
                    <a:p>
                      <a:r>
                        <a:rPr lang="en-US" dirty="0"/>
                        <a:t>got</a:t>
                      </a:r>
                      <a:endParaRPr lang="sr-Latn-RS" dirty="0"/>
                    </a:p>
                  </a:txBody>
                  <a:tcPr/>
                </a:tc>
                <a:tc>
                  <a:txBody>
                    <a:bodyPr/>
                    <a:lstStyle/>
                    <a:p>
                      <a:r>
                        <a:rPr lang="sr-Cyrl-RS" dirty="0"/>
                        <a:t>добити</a:t>
                      </a:r>
                      <a:endParaRPr lang="sr-Latn-RS" dirty="0"/>
                    </a:p>
                  </a:txBody>
                  <a:tcPr/>
                </a:tc>
                <a:extLst>
                  <a:ext uri="{0D108BD9-81ED-4DB2-BD59-A6C34878D82A}">
                    <a16:rowId xmlns:a16="http://schemas.microsoft.com/office/drawing/2014/main" val="1311152652"/>
                  </a:ext>
                </a:extLst>
              </a:tr>
              <a:tr h="370840">
                <a:tc>
                  <a:txBody>
                    <a:bodyPr/>
                    <a:lstStyle/>
                    <a:p>
                      <a:r>
                        <a:rPr lang="en-US" dirty="0"/>
                        <a:t>have</a:t>
                      </a:r>
                      <a:endParaRPr lang="sr-Latn-RS" dirty="0"/>
                    </a:p>
                  </a:txBody>
                  <a:tcPr/>
                </a:tc>
                <a:tc>
                  <a:txBody>
                    <a:bodyPr/>
                    <a:lstStyle/>
                    <a:p>
                      <a:r>
                        <a:rPr lang="en-US" dirty="0"/>
                        <a:t>had</a:t>
                      </a:r>
                      <a:endParaRPr lang="sr-Latn-RS" dirty="0"/>
                    </a:p>
                  </a:txBody>
                  <a:tcPr/>
                </a:tc>
                <a:tc>
                  <a:txBody>
                    <a:bodyPr/>
                    <a:lstStyle/>
                    <a:p>
                      <a:r>
                        <a:rPr lang="sr-Cyrl-RS" dirty="0"/>
                        <a:t>имати</a:t>
                      </a:r>
                      <a:endParaRPr lang="sr-Latn-RS" dirty="0"/>
                    </a:p>
                  </a:txBody>
                  <a:tcPr/>
                </a:tc>
                <a:extLst>
                  <a:ext uri="{0D108BD9-81ED-4DB2-BD59-A6C34878D82A}">
                    <a16:rowId xmlns:a16="http://schemas.microsoft.com/office/drawing/2014/main" val="1307996916"/>
                  </a:ext>
                </a:extLst>
              </a:tr>
              <a:tr h="370840">
                <a:tc>
                  <a:txBody>
                    <a:bodyPr/>
                    <a:lstStyle/>
                    <a:p>
                      <a:r>
                        <a:rPr lang="en-US" dirty="0"/>
                        <a:t>do</a:t>
                      </a:r>
                      <a:endParaRPr lang="sr-Latn-RS" dirty="0"/>
                    </a:p>
                  </a:txBody>
                  <a:tcPr/>
                </a:tc>
                <a:tc>
                  <a:txBody>
                    <a:bodyPr/>
                    <a:lstStyle/>
                    <a:p>
                      <a:r>
                        <a:rPr lang="en-US" dirty="0"/>
                        <a:t>did</a:t>
                      </a:r>
                      <a:endParaRPr lang="sr-Latn-RS" dirty="0"/>
                    </a:p>
                  </a:txBody>
                  <a:tcPr/>
                </a:tc>
                <a:tc>
                  <a:txBody>
                    <a:bodyPr/>
                    <a:lstStyle/>
                    <a:p>
                      <a:r>
                        <a:rPr lang="sr-Cyrl-RS" dirty="0"/>
                        <a:t>радити</a:t>
                      </a:r>
                      <a:endParaRPr lang="sr-Latn-RS" dirty="0"/>
                    </a:p>
                  </a:txBody>
                  <a:tcPr/>
                </a:tc>
                <a:extLst>
                  <a:ext uri="{0D108BD9-81ED-4DB2-BD59-A6C34878D82A}">
                    <a16:rowId xmlns:a16="http://schemas.microsoft.com/office/drawing/2014/main" val="3212762111"/>
                  </a:ext>
                </a:extLst>
              </a:tr>
              <a:tr h="370840">
                <a:tc>
                  <a:txBody>
                    <a:bodyPr/>
                    <a:lstStyle/>
                    <a:p>
                      <a:r>
                        <a:rPr lang="en-US" dirty="0"/>
                        <a:t>see</a:t>
                      </a:r>
                      <a:endParaRPr lang="sr-Latn-RS" dirty="0"/>
                    </a:p>
                  </a:txBody>
                  <a:tcPr/>
                </a:tc>
                <a:tc>
                  <a:txBody>
                    <a:bodyPr/>
                    <a:lstStyle/>
                    <a:p>
                      <a:r>
                        <a:rPr lang="en-US" dirty="0"/>
                        <a:t>saw</a:t>
                      </a:r>
                      <a:endParaRPr lang="sr-Latn-RS" dirty="0"/>
                    </a:p>
                  </a:txBody>
                  <a:tcPr/>
                </a:tc>
                <a:tc>
                  <a:txBody>
                    <a:bodyPr/>
                    <a:lstStyle/>
                    <a:p>
                      <a:r>
                        <a:rPr lang="sr-Cyrl-RS" dirty="0"/>
                        <a:t>видети</a:t>
                      </a:r>
                      <a:endParaRPr lang="sr-Latn-RS" dirty="0"/>
                    </a:p>
                  </a:txBody>
                  <a:tcPr/>
                </a:tc>
                <a:extLst>
                  <a:ext uri="{0D108BD9-81ED-4DB2-BD59-A6C34878D82A}">
                    <a16:rowId xmlns:a16="http://schemas.microsoft.com/office/drawing/2014/main" val="4063879420"/>
                  </a:ext>
                </a:extLst>
              </a:tr>
              <a:tr h="370840">
                <a:tc>
                  <a:txBody>
                    <a:bodyPr/>
                    <a:lstStyle/>
                    <a:p>
                      <a:r>
                        <a:rPr lang="en-US" dirty="0"/>
                        <a:t>eat</a:t>
                      </a:r>
                      <a:endParaRPr lang="sr-Latn-RS" dirty="0"/>
                    </a:p>
                  </a:txBody>
                  <a:tcPr/>
                </a:tc>
                <a:tc>
                  <a:txBody>
                    <a:bodyPr/>
                    <a:lstStyle/>
                    <a:p>
                      <a:r>
                        <a:rPr lang="en-US" dirty="0"/>
                        <a:t>ate</a:t>
                      </a:r>
                      <a:endParaRPr lang="sr-Latn-RS" dirty="0"/>
                    </a:p>
                  </a:txBody>
                  <a:tcPr/>
                </a:tc>
                <a:tc>
                  <a:txBody>
                    <a:bodyPr/>
                    <a:lstStyle/>
                    <a:p>
                      <a:r>
                        <a:rPr lang="sr-Cyrl-RS" dirty="0"/>
                        <a:t>јести</a:t>
                      </a:r>
                      <a:endParaRPr lang="sr-Latn-RS" dirty="0"/>
                    </a:p>
                  </a:txBody>
                  <a:tcPr/>
                </a:tc>
                <a:extLst>
                  <a:ext uri="{0D108BD9-81ED-4DB2-BD59-A6C34878D82A}">
                    <a16:rowId xmlns:a16="http://schemas.microsoft.com/office/drawing/2014/main" val="589620520"/>
                  </a:ext>
                </a:extLst>
              </a:tr>
              <a:tr h="370840">
                <a:tc>
                  <a:txBody>
                    <a:bodyPr/>
                    <a:lstStyle/>
                    <a:p>
                      <a:r>
                        <a:rPr lang="en-US" dirty="0"/>
                        <a:t>swim</a:t>
                      </a:r>
                      <a:endParaRPr lang="sr-Latn-RS" dirty="0"/>
                    </a:p>
                  </a:txBody>
                  <a:tcPr/>
                </a:tc>
                <a:tc>
                  <a:txBody>
                    <a:bodyPr/>
                    <a:lstStyle/>
                    <a:p>
                      <a:r>
                        <a:rPr lang="en-US" dirty="0"/>
                        <a:t>swam</a:t>
                      </a:r>
                      <a:endParaRPr lang="sr-Latn-RS" dirty="0"/>
                    </a:p>
                  </a:txBody>
                  <a:tcPr/>
                </a:tc>
                <a:tc>
                  <a:txBody>
                    <a:bodyPr/>
                    <a:lstStyle/>
                    <a:p>
                      <a:r>
                        <a:rPr lang="sr-Cyrl-RS" dirty="0"/>
                        <a:t>пливати</a:t>
                      </a:r>
                      <a:endParaRPr lang="sr-Latn-RS" dirty="0"/>
                    </a:p>
                  </a:txBody>
                  <a:tcPr/>
                </a:tc>
                <a:extLst>
                  <a:ext uri="{0D108BD9-81ED-4DB2-BD59-A6C34878D82A}">
                    <a16:rowId xmlns:a16="http://schemas.microsoft.com/office/drawing/2014/main" val="737975782"/>
                  </a:ext>
                </a:extLst>
              </a:tr>
            </a:tbl>
          </a:graphicData>
        </a:graphic>
      </p:graphicFrame>
    </p:spTree>
    <p:extLst>
      <p:ext uri="{BB962C8B-B14F-4D97-AF65-F5344CB8AC3E}">
        <p14:creationId xmlns:p14="http://schemas.microsoft.com/office/powerpoint/2010/main" val="3997606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FDAE5-E22F-45AA-A015-1394DB453701}"/>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37340371-5410-4514-AC24-2BBA4FB17D66}"/>
              </a:ext>
            </a:extLst>
          </p:cNvPr>
          <p:cNvSpPr>
            <a:spLocks noGrp="1"/>
          </p:cNvSpPr>
          <p:nvPr>
            <p:ph idx="1"/>
          </p:nvPr>
        </p:nvSpPr>
        <p:spPr/>
        <p:txBody>
          <a:bodyPr>
            <a:normAutofit/>
          </a:bodyPr>
          <a:lstStyle/>
          <a:p>
            <a:r>
              <a:rPr lang="sr-Cyrl-RS" dirty="0"/>
              <a:t>Лекцију препишите. У радним свескама урадите задатке </a:t>
            </a:r>
            <a:r>
              <a:rPr lang="en-US" dirty="0"/>
              <a:t>: </a:t>
            </a:r>
          </a:p>
          <a:p>
            <a:r>
              <a:rPr lang="en-US" dirty="0"/>
              <a:t>B </a:t>
            </a:r>
            <a:r>
              <a:rPr lang="sr-Cyrl-RS" dirty="0"/>
              <a:t>(стр.81,</a:t>
            </a:r>
            <a:r>
              <a:rPr lang="en-US" dirty="0"/>
              <a:t>Module 7a)</a:t>
            </a:r>
          </a:p>
          <a:p>
            <a:r>
              <a:rPr lang="en-US" dirty="0"/>
              <a:t>B , C</a:t>
            </a:r>
            <a:r>
              <a:rPr lang="sr-Cyrl-RS" dirty="0"/>
              <a:t> (стр.82/83, </a:t>
            </a:r>
            <a:r>
              <a:rPr lang="en-US" dirty="0"/>
              <a:t>Module 7b)</a:t>
            </a:r>
          </a:p>
          <a:p>
            <a:r>
              <a:rPr lang="sr-Cyrl-RS" dirty="0"/>
              <a:t>Задатке сликајте и пошаљите мени лично (</a:t>
            </a:r>
            <a:r>
              <a:rPr lang="en-US" dirty="0"/>
              <a:t>Viber),</a:t>
            </a:r>
            <a:r>
              <a:rPr lang="sr-Cyrl-RS" dirty="0"/>
              <a:t>или мејлом на </a:t>
            </a:r>
            <a:r>
              <a:rPr lang="en-US" dirty="0">
                <a:hlinkClick r:id="rId2"/>
              </a:rPr>
              <a:t>pegica68@gmail.com</a:t>
            </a:r>
            <a:r>
              <a:rPr lang="en-US" dirty="0"/>
              <a:t>.</a:t>
            </a:r>
          </a:p>
          <a:p>
            <a:r>
              <a:rPr lang="sr-Cyrl-RS" dirty="0"/>
              <a:t>Рок је понедељак, 23.3.</a:t>
            </a:r>
          </a:p>
          <a:p>
            <a:r>
              <a:rPr lang="sr-Cyrl-RS" dirty="0"/>
              <a:t>Следеће недеље добићете тест за контролни задатак. Радићете га кући, сликати и послати исто као и овај домаћи. Нећете добијати оцене, само проверавам колико сте савладали претходно градиво и шта морамо више да вежбамо. За тест обновите садашње просто и трајно време, неодређени и одређени члан, </a:t>
            </a:r>
            <a:r>
              <a:rPr lang="en-US" dirty="0"/>
              <a:t>some/any, much, many, a little, a few.</a:t>
            </a:r>
            <a:endParaRPr lang="sr-Latn-RS" dirty="0"/>
          </a:p>
        </p:txBody>
      </p:sp>
    </p:spTree>
    <p:extLst>
      <p:ext uri="{BB962C8B-B14F-4D97-AF65-F5344CB8AC3E}">
        <p14:creationId xmlns:p14="http://schemas.microsoft.com/office/powerpoint/2010/main" val="16326310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74</TotalTime>
  <Words>437</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Прошло просто време</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Прошло просто време</dc:title>
  <dc:creator>User</dc:creator>
  <cp:lastModifiedBy>User</cp:lastModifiedBy>
  <cp:revision>8</cp:revision>
  <dcterms:created xsi:type="dcterms:W3CDTF">2020-03-19T07:58:47Z</dcterms:created>
  <dcterms:modified xsi:type="dcterms:W3CDTF">2020-03-19T09:13:42Z</dcterms:modified>
</cp:coreProperties>
</file>